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Abadi" panose="020B0604020104020204" pitchFamily="3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81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0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Customer Shopping Behaviour Analysis</a:t>
            </a:r>
            <a:endParaRPr lang="en-US" sz="44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38657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Python · SQL · Power BI</a:t>
            </a:r>
            <a:endParaRPr lang="en-US" sz="26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797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Analysing 3,900 transactions with 18 features to uncover actionable insights.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8342F761-4AC6-B690-DF0C-385613240526}"/>
              </a:ext>
            </a:extLst>
          </p:cNvPr>
          <p:cNvSpPr/>
          <p:nvPr/>
        </p:nvSpPr>
        <p:spPr>
          <a:xfrm>
            <a:off x="655677" y="4853784"/>
            <a:ext cx="7808595" cy="1674770"/>
          </a:xfrm>
          <a:prstGeom prst="roundRect">
            <a:avLst>
              <a:gd name="adj" fmla="val 56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831F83D3-85FC-57A0-B821-8CA564E04C1A}"/>
              </a:ext>
            </a:extLst>
          </p:cNvPr>
          <p:cNvSpPr/>
          <p:nvPr/>
        </p:nvSpPr>
        <p:spPr>
          <a:xfrm>
            <a:off x="632817" y="4853784"/>
            <a:ext cx="91440" cy="1674770"/>
          </a:xfrm>
          <a:prstGeom prst="roundRect">
            <a:avLst>
              <a:gd name="adj" fmla="val 8604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655677" y="515183"/>
            <a:ext cx="8802410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Project Overview: Decoding Customer Journeys</a:t>
            </a:r>
            <a:endParaRPr lang="en-US" sz="29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5677" y="1433036"/>
            <a:ext cx="7808595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This project delves into customer shopping behaviour, meticulously analysing spending trends, product preferences, and customer segmentation to provide a holistic view of the customer landscape.</a:t>
            </a:r>
            <a:endParaRPr lang="en-US" sz="1450" dirty="0">
              <a:latin typeface="Abadi" panose="020B06040201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5677" y="2542461"/>
            <a:ext cx="7808595" cy="1929884"/>
          </a:xfrm>
          <a:prstGeom prst="roundRect">
            <a:avLst>
              <a:gd name="adj" fmla="val 56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32817" y="2542461"/>
            <a:ext cx="91440" cy="1929884"/>
          </a:xfrm>
          <a:prstGeom prst="roundRect">
            <a:avLst>
              <a:gd name="adj" fmla="val 8604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34403" y="2752606"/>
            <a:ext cx="234172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34403" y="3232547"/>
            <a:ext cx="731972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Exploratory Data Analysis (Python)</a:t>
            </a:r>
            <a:endParaRPr lang="en-US" sz="14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934403" y="3597593"/>
            <a:ext cx="731972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SQL Business Queries</a:t>
            </a:r>
            <a:endParaRPr lang="en-US" sz="14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4403" y="3962638"/>
            <a:ext cx="731972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Power BI Dashboard Development</a:t>
            </a:r>
            <a:endParaRPr lang="en-US" sz="14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854" y="1475184"/>
            <a:ext cx="5053370" cy="505337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34403" y="5025308"/>
            <a:ext cx="234172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Objective</a:t>
            </a:r>
            <a:endParaRPr lang="en-US" sz="18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4403" y="5457344"/>
            <a:ext cx="505337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 generate robust, data-driven insights that empower strategic business decisions and foster growth.</a:t>
            </a:r>
            <a:endParaRPr lang="en-US" sz="1450" dirty="0"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1F3290-DBBA-1C4A-B187-0AB0A88D59B1}"/>
              </a:ext>
            </a:extLst>
          </p:cNvPr>
          <p:cNvSpPr/>
          <p:nvPr/>
        </p:nvSpPr>
        <p:spPr>
          <a:xfrm>
            <a:off x="12647150" y="7604567"/>
            <a:ext cx="1902227" cy="5945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1480"/>
            <a:ext cx="975860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Dataset Summary: A Glimpse into Customer Data</a:t>
            </a:r>
            <a:endParaRPr lang="en-US" sz="3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036873"/>
            <a:ext cx="4211479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46415" y="42026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49043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Data Volume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7863" y="5345549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3,900 transaction rows and 18 informative columns.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9342" y="4036873"/>
            <a:ext cx="4211598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62086" y="42026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13415" y="49043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13415" y="5345549"/>
            <a:ext cx="3803452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Age, Gender, Location, Subscription Status, Item Purchased, Category, Purchase Amount, Season, Size, Colour, Discount, Review Rating, Shipping Type, Previous Purchases, Frequency.</a:t>
            </a:r>
            <a:endParaRPr lang="en-US" sz="16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25013" y="4030937"/>
            <a:ext cx="4211598" cy="612338"/>
          </a:xfrm>
          <a:prstGeom prst="roundRect">
            <a:avLst>
              <a:gd name="adj" fmla="val 4800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577757" y="42026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3</a:t>
            </a:r>
            <a:endParaRPr lang="en-US" sz="24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29086" y="49043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Data Quality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29086" y="5345549"/>
            <a:ext cx="38034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Identified 37 missing values in 'Review Rating', which were imputed using the category median to maintain data integrity.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EBBC8-1568-FA9B-06CA-C66128F8510F}"/>
              </a:ext>
            </a:extLst>
          </p:cNvPr>
          <p:cNvSpPr/>
          <p:nvPr/>
        </p:nvSpPr>
        <p:spPr>
          <a:xfrm>
            <a:off x="12647150" y="7604567"/>
            <a:ext cx="1902227" cy="5945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692"/>
            <a:ext cx="10374392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Data Preparation: Laying the Foundation (Python)</a:t>
            </a:r>
            <a:endParaRPr lang="en-US" sz="3600" b="1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16925" y="2283976"/>
            <a:ext cx="6090404" cy="215384"/>
          </a:xfrm>
          <a:prstGeom prst="roundRect">
            <a:avLst>
              <a:gd name="adj" fmla="val 42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068413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358" y="222998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174" y="2930247"/>
            <a:ext cx="37015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Data Ingestion &amp; Exploration</a:t>
            </a:r>
            <a:endParaRPr lang="en-US" sz="2100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9174" y="3396020"/>
            <a:ext cx="598289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Utilised pandas for efficient loading and initial exploration, including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df.info()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and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df.describe()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to understand data structure and summary statistics.</a:t>
            </a:r>
            <a:endParaRPr lang="en-US" sz="16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745968" y="1960840"/>
            <a:ext cx="6090523" cy="215384"/>
          </a:xfrm>
          <a:prstGeom prst="roundRect">
            <a:avLst>
              <a:gd name="adj" fmla="val 42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2833" y="1745278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400" y="1906845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8217" y="2607112"/>
            <a:ext cx="42317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Data Cleaning &amp; Standardisation</a:t>
            </a:r>
            <a:endParaRPr lang="en-US" sz="21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38217" y="3072884"/>
            <a:ext cx="5983010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Addressed missing values and standardised column names to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snake_case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for improved readability and consistency.</a:t>
            </a:r>
            <a:endParaRPr lang="en-US" sz="16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116925" y="5407462"/>
            <a:ext cx="6090404" cy="215384"/>
          </a:xfrm>
          <a:prstGeom prst="roundRect">
            <a:avLst>
              <a:gd name="adj" fmla="val 42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93790" y="5191899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358" y="5353467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9174" y="60537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Feature Engineering</a:t>
            </a:r>
            <a:endParaRPr lang="en-US" sz="21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09174" y="6519505"/>
            <a:ext cx="598289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Created new, impactful features such as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age_group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and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purchase_frequency_days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to enrich analytical capabilities.</a:t>
            </a:r>
            <a:endParaRPr lang="en-US" sz="16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745968" y="5084326"/>
            <a:ext cx="6090523" cy="215384"/>
          </a:xfrm>
          <a:prstGeom prst="roundRect">
            <a:avLst>
              <a:gd name="adj" fmla="val 420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422833" y="4868763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4400" y="5030331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8217" y="5730597"/>
            <a:ext cx="27465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Database Integration</a:t>
            </a:r>
            <a:endParaRPr lang="en-US" sz="21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38217" y="6196370"/>
            <a:ext cx="5983010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Removed the redundant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Abadi" panose="020B0604020104020204" pitchFamily="34" charset="0"/>
                <a:ea typeface="Inter Bold"/>
                <a:cs typeface="Consolas" pitchFamily="34" charset="-120"/>
              </a:rPr>
              <a:t>promo_code_used</a:t>
            </a:r>
            <a:r>
              <a:rPr lang="en-US" sz="16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column and seamlessly loaded the cleaned dataset into PostgreSQL for advanced SQL analysis.</a:t>
            </a:r>
            <a:endParaRPr lang="en-US" sz="16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5D7347-36D7-65F3-0B10-13F64F6A04E5}"/>
              </a:ext>
            </a:extLst>
          </p:cNvPr>
          <p:cNvSpPr/>
          <p:nvPr/>
        </p:nvSpPr>
        <p:spPr>
          <a:xfrm>
            <a:off x="12647150" y="7593416"/>
            <a:ext cx="1902227" cy="5945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  <a:ea typeface="Inte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373" y="401836"/>
            <a:ext cx="8121253" cy="961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Abadi" panose="020B0604020104020204" pitchFamily="34" charset="0"/>
                <a:ea typeface="Sora Semi Bold" pitchFamily="34" charset="-122"/>
                <a:cs typeface="Sora Semi Bold" pitchFamily="34" charset="-120"/>
              </a:rPr>
              <a:t>Data Analysis using SQL: Key Business Insights</a:t>
            </a:r>
            <a:endParaRPr lang="en-US" sz="3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1373" y="1582222"/>
            <a:ext cx="8121253" cy="1453396"/>
          </a:xfrm>
          <a:prstGeom prst="roundRect">
            <a:avLst>
              <a:gd name="adj" fmla="val 4223"/>
            </a:avLst>
          </a:prstGeom>
          <a:solidFill>
            <a:srgbClr val="DADBF1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5083" y="1735931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74" y="1856423"/>
            <a:ext cx="197168" cy="197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5083" y="2320290"/>
            <a:ext cx="192262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badi" panose="020B0604020104020204" pitchFamily="34" charset="0"/>
                <a:ea typeface="Sora Semi Bold" pitchFamily="34" charset="-122"/>
                <a:cs typeface="Sora Semi Bold" pitchFamily="34" charset="-120"/>
              </a:rPr>
              <a:t>Revenue by Gender</a:t>
            </a: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5083" y="2648188"/>
            <a:ext cx="781383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badi" panose="020B0604020104020204" pitchFamily="34" charset="0"/>
                <a:ea typeface="Sora Light" pitchFamily="34" charset="-122"/>
                <a:cs typeface="Sora Light" pitchFamily="34" charset="-120"/>
              </a:rPr>
              <a:t>Compared total revenue generated by male vs. female customers.</a:t>
            </a:r>
            <a:endParaRPr lang="en-US" sz="1150" dirty="0">
              <a:latin typeface="Abadi" panose="020B0604020104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11373" y="3181707"/>
            <a:ext cx="8121253" cy="1453396"/>
          </a:xfrm>
          <a:prstGeom prst="roundRect">
            <a:avLst>
              <a:gd name="adj" fmla="val 4223"/>
            </a:avLst>
          </a:prstGeom>
          <a:solidFill>
            <a:srgbClr val="DADBF1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>
              <a:solidFill>
                <a:srgbClr val="00B0F0"/>
              </a:solidFill>
              <a:latin typeface="Abadi" panose="020B0604020104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65083" y="3335417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574" y="3455908"/>
            <a:ext cx="197168" cy="1971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5083" y="3919776"/>
            <a:ext cx="3067764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badi" panose="020B0604020104020204" pitchFamily="34" charset="0"/>
                <a:ea typeface="Sora Semi Bold" pitchFamily="34" charset="-122"/>
                <a:cs typeface="Sora Semi Bold" pitchFamily="34" charset="-120"/>
              </a:rPr>
              <a:t>High-Spending Discount Users</a:t>
            </a: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65083" y="4247674"/>
            <a:ext cx="781383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badi" panose="020B0604020104020204" pitchFamily="34" charset="0"/>
                <a:ea typeface="Sora Light" pitchFamily="34" charset="-122"/>
                <a:cs typeface="Sora Light" pitchFamily="34" charset="-120"/>
              </a:rPr>
              <a:t>Identified customers using discounts but spending above average.</a:t>
            </a:r>
            <a:endParaRPr lang="en-US" sz="1150" dirty="0">
              <a:latin typeface="Abadi" panose="020B0604020104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511373" y="4781193"/>
            <a:ext cx="8121253" cy="1453396"/>
          </a:xfrm>
          <a:prstGeom prst="roundRect">
            <a:avLst>
              <a:gd name="adj" fmla="val 4223"/>
            </a:avLst>
          </a:prstGeom>
          <a:solidFill>
            <a:srgbClr val="DADBF1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65083" y="4934903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574" y="5055394"/>
            <a:ext cx="197168" cy="1971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5083" y="5519261"/>
            <a:ext cx="244899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badi" panose="020B0604020104020204" pitchFamily="34" charset="0"/>
                <a:ea typeface="Sora Semi Bold" pitchFamily="34" charset="-122"/>
                <a:cs typeface="Sora Semi Bold" pitchFamily="34" charset="-120"/>
              </a:rPr>
              <a:t>Top 5 Products by Rating</a:t>
            </a: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65083" y="5847159"/>
            <a:ext cx="781383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badi" panose="020B0604020104020204" pitchFamily="34" charset="0"/>
                <a:ea typeface="Sora Light" pitchFamily="34" charset="-122"/>
                <a:cs typeface="Sora Light" pitchFamily="34" charset="-120"/>
              </a:rPr>
              <a:t>Found products with the highest average review ratings.</a:t>
            </a:r>
            <a:endParaRPr lang="en-US" sz="1150" dirty="0">
              <a:latin typeface="Abadi" panose="020B0604020104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11373" y="6380678"/>
            <a:ext cx="8121253" cy="1453396"/>
          </a:xfrm>
          <a:prstGeom prst="roundRect">
            <a:avLst>
              <a:gd name="adj" fmla="val 4223"/>
            </a:avLst>
          </a:prstGeom>
          <a:solidFill>
            <a:srgbClr val="DADBF1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65083" y="6534388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574" y="6654879"/>
            <a:ext cx="197168" cy="1971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65083" y="7118747"/>
            <a:ext cx="267926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badi" panose="020B0604020104020204" pitchFamily="34" charset="0"/>
                <a:ea typeface="Sora Semi Bold" pitchFamily="34" charset="-122"/>
                <a:cs typeface="Sora Semi Bold" pitchFamily="34" charset="-120"/>
              </a:rPr>
              <a:t>Shipping Type Comparison</a:t>
            </a:r>
            <a:endParaRPr lang="en-US" sz="1500" dirty="0">
              <a:latin typeface="Abadi" panose="020B060402010402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65083" y="7446645"/>
            <a:ext cx="781383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badi" panose="020B0604020104020204" pitchFamily="34" charset="0"/>
                <a:ea typeface="Sora Light" pitchFamily="34" charset="-122"/>
                <a:cs typeface="Sora Light" pitchFamily="34" charset="-120"/>
              </a:rPr>
              <a:t>Analyzed average purchase amounts for Standard vs. Express shipping.</a:t>
            </a:r>
            <a:endParaRPr lang="en-US" sz="1150" dirty="0">
              <a:latin typeface="Abadi" panose="020B06040201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659D22-D76F-F071-F063-CBEF7FA7208E}"/>
              </a:ext>
            </a:extLst>
          </p:cNvPr>
          <p:cNvSpPr/>
          <p:nvPr/>
        </p:nvSpPr>
        <p:spPr>
          <a:xfrm>
            <a:off x="9143999" y="0"/>
            <a:ext cx="5486399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67F5B658-8B66-4BE4-A89B-5821681993D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9143999" y="-2977"/>
            <a:ext cx="5486401" cy="82325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958" y="948481"/>
            <a:ext cx="8364319" cy="755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SQL 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</a:rPr>
              <a:t>Insights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: </a:t>
            </a:r>
            <a:r>
              <a:rPr lang="en-US" sz="3200" b="1" dirty="0" err="1">
                <a:solidFill>
                  <a:srgbClr val="000000"/>
                </a:solidFill>
                <a:latin typeface="Abadi" panose="020B0604020104020204" pitchFamily="34" charset="0"/>
                <a:ea typeface="Inter Bold"/>
              </a:rPr>
              <a:t>Optimising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</a:rPr>
              <a:t>Product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 Performance</a:t>
            </a:r>
            <a:endParaRPr lang="en-US" sz="3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7F060BD1-73E7-B2AB-FE14-11CDD43D8998}"/>
              </a:ext>
            </a:extLst>
          </p:cNvPr>
          <p:cNvSpPr/>
          <p:nvPr/>
        </p:nvSpPr>
        <p:spPr>
          <a:xfrm>
            <a:off x="523589" y="1786294"/>
            <a:ext cx="40944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</a:rPr>
              <a:t>Top 5 Products by Rating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5AC20920-842F-22F0-E17E-116FBC814910}"/>
              </a:ext>
            </a:extLst>
          </p:cNvPr>
          <p:cNvSpPr/>
          <p:nvPr/>
        </p:nvSpPr>
        <p:spPr>
          <a:xfrm>
            <a:off x="326850" y="2921435"/>
            <a:ext cx="5661354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EB4E9D15-4A21-D242-E9CB-7A08F25E1841}"/>
              </a:ext>
            </a:extLst>
          </p:cNvPr>
          <p:cNvSpPr/>
          <p:nvPr/>
        </p:nvSpPr>
        <p:spPr>
          <a:xfrm>
            <a:off x="496241" y="3077408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Gloves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E391E953-2959-714B-D15D-EF663EA1D1CC}"/>
              </a:ext>
            </a:extLst>
          </p:cNvPr>
          <p:cNvSpPr/>
          <p:nvPr/>
        </p:nvSpPr>
        <p:spPr>
          <a:xfrm>
            <a:off x="4528330" y="3022785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3.86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58AECD19-FE3D-2DC8-58B7-6378E4736C3C}"/>
              </a:ext>
            </a:extLst>
          </p:cNvPr>
          <p:cNvSpPr/>
          <p:nvPr/>
        </p:nvSpPr>
        <p:spPr>
          <a:xfrm>
            <a:off x="326850" y="3621167"/>
            <a:ext cx="5661355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5B9188C8-8C08-64FF-EAA0-1ACFD236FA8B}"/>
              </a:ext>
            </a:extLst>
          </p:cNvPr>
          <p:cNvSpPr/>
          <p:nvPr/>
        </p:nvSpPr>
        <p:spPr>
          <a:xfrm>
            <a:off x="496241" y="3699152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Sandals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C9B473C7-52A5-43AD-4EAD-424917BEA5E2}"/>
              </a:ext>
            </a:extLst>
          </p:cNvPr>
          <p:cNvSpPr/>
          <p:nvPr/>
        </p:nvSpPr>
        <p:spPr>
          <a:xfrm>
            <a:off x="4548510" y="3699152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3.84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3" name="Shape 8">
            <a:extLst>
              <a:ext uri="{FF2B5EF4-FFF2-40B4-BE49-F238E27FC236}">
                <a16:creationId xmlns:a16="http://schemas.microsoft.com/office/drawing/2014/main" id="{32FDFD31-D17C-9466-7B76-988D12944D37}"/>
              </a:ext>
            </a:extLst>
          </p:cNvPr>
          <p:cNvSpPr/>
          <p:nvPr/>
        </p:nvSpPr>
        <p:spPr>
          <a:xfrm>
            <a:off x="326850" y="4242580"/>
            <a:ext cx="5661355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C636FB54-22CD-C993-9337-11DCC78864AE}"/>
              </a:ext>
            </a:extLst>
          </p:cNvPr>
          <p:cNvSpPr/>
          <p:nvPr/>
        </p:nvSpPr>
        <p:spPr>
          <a:xfrm>
            <a:off x="496241" y="4320897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Boots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080F350C-4638-A76A-8AAF-B6CC9AF28280}"/>
              </a:ext>
            </a:extLst>
          </p:cNvPr>
          <p:cNvSpPr/>
          <p:nvPr/>
        </p:nvSpPr>
        <p:spPr>
          <a:xfrm>
            <a:off x="4548510" y="4320897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3.82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6" name="Shape 11">
            <a:extLst>
              <a:ext uri="{FF2B5EF4-FFF2-40B4-BE49-F238E27FC236}">
                <a16:creationId xmlns:a16="http://schemas.microsoft.com/office/drawing/2014/main" id="{1D09050A-72CC-5EC9-FC9B-7A5901C180F6}"/>
              </a:ext>
            </a:extLst>
          </p:cNvPr>
          <p:cNvSpPr/>
          <p:nvPr/>
        </p:nvSpPr>
        <p:spPr>
          <a:xfrm>
            <a:off x="326849" y="4864654"/>
            <a:ext cx="5661355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7BA44658-03BF-6592-5250-470D6CA462FB}"/>
              </a:ext>
            </a:extLst>
          </p:cNvPr>
          <p:cNvSpPr/>
          <p:nvPr/>
        </p:nvSpPr>
        <p:spPr>
          <a:xfrm>
            <a:off x="496241" y="4942641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Hat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8" name="Text 13">
            <a:extLst>
              <a:ext uri="{FF2B5EF4-FFF2-40B4-BE49-F238E27FC236}">
                <a16:creationId xmlns:a16="http://schemas.microsoft.com/office/drawing/2014/main" id="{3BF5EC6B-6978-7EE7-B4D8-61DD3E409C22}"/>
              </a:ext>
            </a:extLst>
          </p:cNvPr>
          <p:cNvSpPr/>
          <p:nvPr/>
        </p:nvSpPr>
        <p:spPr>
          <a:xfrm>
            <a:off x="4548510" y="4942641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3.80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4779CBCB-7DE4-59F8-D1CB-288E02140335}"/>
              </a:ext>
            </a:extLst>
          </p:cNvPr>
          <p:cNvSpPr/>
          <p:nvPr/>
        </p:nvSpPr>
        <p:spPr>
          <a:xfrm>
            <a:off x="-696689" y="5426868"/>
            <a:ext cx="6684894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1AB2F92C-35E2-2532-1F69-E6423CC7EC89}"/>
              </a:ext>
            </a:extLst>
          </p:cNvPr>
          <p:cNvSpPr/>
          <p:nvPr/>
        </p:nvSpPr>
        <p:spPr>
          <a:xfrm>
            <a:off x="496241" y="5564386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Handbag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1" name="Text 16">
            <a:extLst>
              <a:ext uri="{FF2B5EF4-FFF2-40B4-BE49-F238E27FC236}">
                <a16:creationId xmlns:a16="http://schemas.microsoft.com/office/drawing/2014/main" id="{E5851B53-E329-3565-96D3-B60F3E0BE68E}"/>
              </a:ext>
            </a:extLst>
          </p:cNvPr>
          <p:cNvSpPr/>
          <p:nvPr/>
        </p:nvSpPr>
        <p:spPr>
          <a:xfrm>
            <a:off x="4548510" y="5564386"/>
            <a:ext cx="34447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3.78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3A70AD0A-E552-DF8F-B0B4-7CC4D831B779}"/>
              </a:ext>
            </a:extLst>
          </p:cNvPr>
          <p:cNvSpPr/>
          <p:nvPr/>
        </p:nvSpPr>
        <p:spPr>
          <a:xfrm>
            <a:off x="496241" y="6299954"/>
            <a:ext cx="549196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Gloves, Sandals, and Boots emerged as the highest-rated products, indicating strong customer satisfaction in these categories.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4" name="Text 0">
            <a:extLst>
              <a:ext uri="{FF2B5EF4-FFF2-40B4-BE49-F238E27FC236}">
                <a16:creationId xmlns:a16="http://schemas.microsoft.com/office/drawing/2014/main" id="{ACFA2664-6B2D-4E23-70AE-EED5415D2AB6}"/>
              </a:ext>
            </a:extLst>
          </p:cNvPr>
          <p:cNvSpPr/>
          <p:nvPr/>
        </p:nvSpPr>
        <p:spPr>
          <a:xfrm>
            <a:off x="7538238" y="1798349"/>
            <a:ext cx="45650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</a:rPr>
              <a:t>Subscribers vs. Non-Subscribers</a:t>
            </a:r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6AEF2F5E-FB50-5AF0-9DB3-27A197E5A78F}"/>
              </a:ext>
            </a:extLst>
          </p:cNvPr>
          <p:cNvSpPr/>
          <p:nvPr/>
        </p:nvSpPr>
        <p:spPr>
          <a:xfrm>
            <a:off x="7661289" y="3589853"/>
            <a:ext cx="6210801" cy="1258729"/>
          </a:xfrm>
          <a:prstGeom prst="roundRect">
            <a:avLst>
              <a:gd name="adj" fmla="val 72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8B49BB2E-E654-9921-9AA7-3EA361425D7C}"/>
              </a:ext>
            </a:extLst>
          </p:cNvPr>
          <p:cNvSpPr/>
          <p:nvPr/>
        </p:nvSpPr>
        <p:spPr>
          <a:xfrm>
            <a:off x="7660887" y="3597473"/>
            <a:ext cx="6203583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7" name="Text 3">
            <a:extLst>
              <a:ext uri="{FF2B5EF4-FFF2-40B4-BE49-F238E27FC236}">
                <a16:creationId xmlns:a16="http://schemas.microsoft.com/office/drawing/2014/main" id="{CAC5E95B-4A85-CA06-C127-4ECA5DDEB3C4}"/>
              </a:ext>
            </a:extLst>
          </p:cNvPr>
          <p:cNvSpPr/>
          <p:nvPr/>
        </p:nvSpPr>
        <p:spPr>
          <a:xfrm>
            <a:off x="8162919" y="3734991"/>
            <a:ext cx="18402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Yes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2A63708B-6EB6-358A-C131-C9728C6E729A}"/>
              </a:ext>
            </a:extLst>
          </p:cNvPr>
          <p:cNvSpPr/>
          <p:nvPr/>
        </p:nvSpPr>
        <p:spPr>
          <a:xfrm>
            <a:off x="10556168" y="3747135"/>
            <a:ext cx="18383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59.49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ACFD4123-AF04-6AA5-CF10-EE541363561E}"/>
              </a:ext>
            </a:extLst>
          </p:cNvPr>
          <p:cNvSpPr/>
          <p:nvPr/>
        </p:nvSpPr>
        <p:spPr>
          <a:xfrm>
            <a:off x="12215188" y="3734991"/>
            <a:ext cx="190222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62645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0" name="Shape 6">
            <a:extLst>
              <a:ext uri="{FF2B5EF4-FFF2-40B4-BE49-F238E27FC236}">
                <a16:creationId xmlns:a16="http://schemas.microsoft.com/office/drawing/2014/main" id="{479B6CCA-68AB-7F3E-8170-95B4543D2ACE}"/>
              </a:ext>
            </a:extLst>
          </p:cNvPr>
          <p:cNvSpPr/>
          <p:nvPr/>
        </p:nvSpPr>
        <p:spPr>
          <a:xfrm>
            <a:off x="7660887" y="4219218"/>
            <a:ext cx="6203583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1" name="Text 7">
            <a:extLst>
              <a:ext uri="{FF2B5EF4-FFF2-40B4-BE49-F238E27FC236}">
                <a16:creationId xmlns:a16="http://schemas.microsoft.com/office/drawing/2014/main" id="{42CB6636-0410-E8C4-3776-2D16FE23551F}"/>
              </a:ext>
            </a:extLst>
          </p:cNvPr>
          <p:cNvSpPr/>
          <p:nvPr/>
        </p:nvSpPr>
        <p:spPr>
          <a:xfrm>
            <a:off x="8162919" y="4356735"/>
            <a:ext cx="18402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No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11E2841D-E41F-CEA2-9460-FF51574EAC88}"/>
              </a:ext>
            </a:extLst>
          </p:cNvPr>
          <p:cNvSpPr/>
          <p:nvPr/>
        </p:nvSpPr>
        <p:spPr>
          <a:xfrm>
            <a:off x="10556168" y="4368879"/>
            <a:ext cx="18383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59.87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1887F18F-BE0A-83FF-A59D-28724601CBE5}"/>
              </a:ext>
            </a:extLst>
          </p:cNvPr>
          <p:cNvSpPr/>
          <p:nvPr/>
        </p:nvSpPr>
        <p:spPr>
          <a:xfrm>
            <a:off x="12215188" y="4356735"/>
            <a:ext cx="190222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170436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4" name="Text 10">
            <a:extLst>
              <a:ext uri="{FF2B5EF4-FFF2-40B4-BE49-F238E27FC236}">
                <a16:creationId xmlns:a16="http://schemas.microsoft.com/office/drawing/2014/main" id="{0D8BDF1C-DF99-7496-F0E1-2DB44F084954}"/>
              </a:ext>
            </a:extLst>
          </p:cNvPr>
          <p:cNvSpPr/>
          <p:nvPr/>
        </p:nvSpPr>
        <p:spPr>
          <a:xfrm>
            <a:off x="7661289" y="5092303"/>
            <a:ext cx="62108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badi" panose="020B0604020104020204" pitchFamily="34" charset="0"/>
                <a:ea typeface="Inter Bold"/>
                <a:cs typeface="Sora Light" pitchFamily="34" charset="-120"/>
              </a:rPr>
              <a:t>Non-subscribers contribute significantly more to total revenue, despite a slightly higher average spend from subscribers. This highlights an opportunity to convert more customers to subscriptions.</a:t>
            </a:r>
            <a:endParaRPr lang="en-US" sz="17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FF6AB9-B4AB-C932-E3FF-DAEB7C62C9E6}"/>
              </a:ext>
            </a:extLst>
          </p:cNvPr>
          <p:cNvSpPr/>
          <p:nvPr/>
        </p:nvSpPr>
        <p:spPr>
          <a:xfrm>
            <a:off x="12647150" y="7582265"/>
            <a:ext cx="1902227" cy="5945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  <a:ea typeface="Inte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0401"/>
            <a:ext cx="10659666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SQL 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Insights</a:t>
            </a:r>
            <a:r>
              <a:rPr lang="en-US" sz="32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: Understanding Customer Segmentation</a:t>
            </a:r>
            <a:endParaRPr lang="en-US" sz="32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026813"/>
            <a:ext cx="4211479" cy="26611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05483" y="423850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37" y="4406860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483" y="50549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Loyal Customers</a:t>
            </a:r>
            <a:endParaRPr lang="en-US" sz="20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05483" y="5496163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3,116 customers, representing a significant segment with consistent purchase history.</a:t>
            </a:r>
            <a:endParaRPr lang="en-US" sz="16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09342" y="4026813"/>
            <a:ext cx="4211598" cy="26611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21035" y="423850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9389" y="4406860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1035" y="5054918"/>
            <a:ext cx="26514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Returning Customers</a:t>
            </a:r>
            <a:endParaRPr lang="en-US" sz="20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421035" y="5496163"/>
            <a:ext cx="378821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701 customers who have made repeat purchases but are yet to achieve loyal status.</a:t>
            </a:r>
            <a:endParaRPr lang="en-US" sz="16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625013" y="4026813"/>
            <a:ext cx="4211598" cy="26611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836706" y="423850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5060" y="4406860"/>
            <a:ext cx="275511" cy="2755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36706" y="50549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New Customers</a:t>
            </a:r>
            <a:endParaRPr lang="en-US" sz="20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836706" y="5496163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83 customers, a crucial segment for growth and conversion strategies.</a:t>
            </a:r>
            <a:endParaRPr lang="en-US" sz="16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93790" y="6917531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Repeat buyers show a notable correlation with higher subscription likelihood, emphasising the importance of fostering customer loyalty.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1E013-DDEB-BD84-322E-FFE2B2EF9973}"/>
              </a:ext>
            </a:extLst>
          </p:cNvPr>
          <p:cNvSpPr/>
          <p:nvPr/>
        </p:nvSpPr>
        <p:spPr>
          <a:xfrm>
            <a:off x="12647150" y="7604567"/>
            <a:ext cx="1902227" cy="5945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">
            <a:extLst>
              <a:ext uri="{FF2B5EF4-FFF2-40B4-BE49-F238E27FC236}">
                <a16:creationId xmlns:a16="http://schemas.microsoft.com/office/drawing/2014/main" id="{48599241-7651-3F11-A1BE-F1FDC77F5ADD}"/>
              </a:ext>
            </a:extLst>
          </p:cNvPr>
          <p:cNvSpPr/>
          <p:nvPr/>
        </p:nvSpPr>
        <p:spPr>
          <a:xfrm>
            <a:off x="5123747" y="2408080"/>
            <a:ext cx="4054672" cy="5228139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70F62-1A2A-1617-4335-2C099F31CA1F}"/>
              </a:ext>
            </a:extLst>
          </p:cNvPr>
          <p:cNvSpPr/>
          <p:nvPr/>
        </p:nvSpPr>
        <p:spPr>
          <a:xfrm>
            <a:off x="12647150" y="7773388"/>
            <a:ext cx="1902227" cy="4145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A2F8E934-E631-3139-B2B7-EA604AEF5E38}"/>
              </a:ext>
            </a:extLst>
          </p:cNvPr>
          <p:cNvSpPr/>
          <p:nvPr/>
        </p:nvSpPr>
        <p:spPr>
          <a:xfrm>
            <a:off x="9407258" y="5227701"/>
            <a:ext cx="4609825" cy="2408518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FA2EE0CD-BF35-6365-5299-DDBDC52521FC}"/>
              </a:ext>
            </a:extLst>
          </p:cNvPr>
          <p:cNvSpPr/>
          <p:nvPr/>
        </p:nvSpPr>
        <p:spPr>
          <a:xfrm>
            <a:off x="671811" y="2410078"/>
            <a:ext cx="4211479" cy="26611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3B50055E-38E1-E87D-60AD-99E13112C03C}"/>
              </a:ext>
            </a:extLst>
          </p:cNvPr>
          <p:cNvSpPr/>
          <p:nvPr/>
        </p:nvSpPr>
        <p:spPr>
          <a:xfrm>
            <a:off x="671811" y="5170742"/>
            <a:ext cx="4211479" cy="250129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6AA62DF6-6A6B-4178-9D92-C030B2E63320}"/>
              </a:ext>
            </a:extLst>
          </p:cNvPr>
          <p:cNvSpPr/>
          <p:nvPr/>
        </p:nvSpPr>
        <p:spPr>
          <a:xfrm>
            <a:off x="9407258" y="2410078"/>
            <a:ext cx="4609825" cy="2624575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111049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Business Recommendations: Actionable Strategies for Growth</a:t>
            </a:r>
            <a:endParaRPr lang="en-US" sz="35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66615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993322"/>
            <a:ext cx="3967520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167630"/>
            <a:ext cx="3967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Boost Subscription Adoption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65804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Implement exclusive benefits and targeted campaigns to convert more customers into subscribers.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9589" y="3519844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443775" y="3820959"/>
            <a:ext cx="3365687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6962" y="3995267"/>
            <a:ext cx="3827859" cy="70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Introduce Loyalty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Programs</a:t>
            </a:r>
            <a:endParaRPr lang="en-US" sz="2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80472" y="4866879"/>
            <a:ext cx="2990336" cy="1552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Design structured loyalty initiatives to nurture returning customers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 into loyal advocates.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0133" y="2726412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053120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640133" y="3227427"/>
            <a:ext cx="3444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Refine Discount Strategy</a:t>
            </a:r>
            <a:endParaRPr lang="en-US" sz="2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40133" y="371784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Rethink discount offers to strike an optimal balance between driving sales and maintaining healthy profit margins.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221313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1" y="5588913"/>
            <a:ext cx="3967519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93790" y="5722328"/>
            <a:ext cx="4886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Promote High-Performing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Products</a:t>
            </a:r>
            <a:endParaRPr lang="en-US" sz="2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93791" y="6419632"/>
            <a:ext cx="4196358" cy="1096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Prioritise top-rated and best-selling products in marketing campaigns to maximise impact.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0132" y="5270599"/>
            <a:ext cx="226814" cy="226814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9640132" y="5543194"/>
            <a:ext cx="4196359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9640133" y="5778459"/>
            <a:ext cx="3970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Target High-Value Segments</a:t>
            </a:r>
            <a:endParaRPr lang="en-US" sz="2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9581638" y="6267960"/>
            <a:ext cx="4376951" cy="1370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Focus marketing efforts on high revenue age groups and customers who prefer express shipping for increased ROI.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626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Conclusion: A Holistic Approach to Data Analytics</a:t>
            </a:r>
            <a:endParaRPr lang="en-US" sz="35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00382"/>
            <a:ext cx="3664744" cy="3182422"/>
          </a:xfrm>
          <a:prstGeom prst="roundRect">
            <a:avLst>
              <a:gd name="adj" fmla="val 299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37484" y="2357676"/>
            <a:ext cx="2975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End-to-End Analytics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7484" y="2848094"/>
            <a:ext cx="315015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Demonstrates robust full-stack analytics capabilities, from Python-driven EDA and SQL-based insights to interactive Power BI dashboards.</a:t>
            </a:r>
            <a:endParaRPr lang="en-US" sz="1750" dirty="0">
              <a:latin typeface="Abadi" panose="020B06040201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748" y="2100382"/>
            <a:ext cx="3664863" cy="3182422"/>
          </a:xfrm>
          <a:prstGeom prst="roundRect">
            <a:avLst>
              <a:gd name="adj" fmla="val 299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429042" y="2357676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Clear &amp; Actionable Insights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9042" y="3202424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" pitchFamily="34" charset="-120"/>
              </a:rPr>
              <a:t>Uncovered distinct patterns in customer spending and behaviour, providing a solid foundation for strategic decision-making.</a:t>
            </a:r>
            <a:endParaRPr lang="en-US" sz="175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509617"/>
            <a:ext cx="7556421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37484" y="5766911"/>
            <a:ext cx="3911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badi" panose="020B0604020104020204" pitchFamily="34" charset="0"/>
                <a:ea typeface="Inter Bold"/>
                <a:cs typeface="Inter Bold" pitchFamily="34" charset="-120"/>
              </a:rPr>
              <a:t>Strategic Recommendations</a:t>
            </a:r>
            <a:endParaRPr lang="en-US" sz="2200" dirty="0">
              <a:latin typeface="Abadi" panose="020B0604020104020204" pitchFamily="34" charset="0"/>
              <a:ea typeface="Inter Bol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37484" y="6257330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Delivered actionable recommendations geared towards boosting revenue, enhancing customer loyalty, and optimising business operations.</a:t>
            </a:r>
            <a:endParaRPr lang="en-US" sz="1750" dirty="0">
              <a:latin typeface="Abadi" panose="020B06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DF7D6-B328-82B8-CF84-850A1173364D}"/>
              </a:ext>
            </a:extLst>
          </p:cNvPr>
          <p:cNvSpPr/>
          <p:nvPr/>
        </p:nvSpPr>
        <p:spPr>
          <a:xfrm>
            <a:off x="12647150" y="7739420"/>
            <a:ext cx="1902227" cy="4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658</Words>
  <Application>Microsoft Office PowerPoint</Application>
  <PresentationFormat>Custom</PresentationFormat>
  <Paragraphs>98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 divekar</dc:creator>
  <cp:lastModifiedBy>aditya divekar AI(AI)DS 2022-23</cp:lastModifiedBy>
  <cp:revision>5</cp:revision>
  <dcterms:created xsi:type="dcterms:W3CDTF">2025-12-08T14:37:47Z</dcterms:created>
  <dcterms:modified xsi:type="dcterms:W3CDTF">2025-12-08T15:25:48Z</dcterms:modified>
</cp:coreProperties>
</file>